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CA9-1F6A-40CC-AB08-894DB7E95319}" type="datetimeFigureOut">
              <a:rPr kumimoji="1" lang="ja-JP" altLang="en-US" smtClean="0"/>
              <a:t>2019/7/18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7BEF-AD11-47E0-B8BE-2633378BDC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305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CA9-1F6A-40CC-AB08-894DB7E95319}" type="datetimeFigureOut">
              <a:rPr kumimoji="1" lang="ja-JP" altLang="en-US" smtClean="0"/>
              <a:t>2019/7/18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7BEF-AD11-47E0-B8BE-2633378BDC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405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CA9-1F6A-40CC-AB08-894DB7E95319}" type="datetimeFigureOut">
              <a:rPr kumimoji="1" lang="ja-JP" altLang="en-US" smtClean="0"/>
              <a:t>2019/7/18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7BEF-AD11-47E0-B8BE-2633378BDC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920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CA9-1F6A-40CC-AB08-894DB7E95319}" type="datetimeFigureOut">
              <a:rPr kumimoji="1" lang="ja-JP" altLang="en-US" smtClean="0"/>
              <a:t>2019/7/18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7BEF-AD11-47E0-B8BE-2633378BDC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973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CA9-1F6A-40CC-AB08-894DB7E95319}" type="datetimeFigureOut">
              <a:rPr kumimoji="1" lang="ja-JP" altLang="en-US" smtClean="0"/>
              <a:t>2019/7/18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7BEF-AD11-47E0-B8BE-2633378BDC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871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CA9-1F6A-40CC-AB08-894DB7E95319}" type="datetimeFigureOut">
              <a:rPr kumimoji="1" lang="ja-JP" altLang="en-US" smtClean="0"/>
              <a:t>2019/7/18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7BEF-AD11-47E0-B8BE-2633378BDC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704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CA9-1F6A-40CC-AB08-894DB7E95319}" type="datetimeFigureOut">
              <a:rPr kumimoji="1" lang="ja-JP" altLang="en-US" smtClean="0"/>
              <a:t>2019/7/18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7BEF-AD11-47E0-B8BE-2633378BDC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523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CA9-1F6A-40CC-AB08-894DB7E95319}" type="datetimeFigureOut">
              <a:rPr kumimoji="1" lang="ja-JP" altLang="en-US" smtClean="0"/>
              <a:t>2019/7/18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7BEF-AD11-47E0-B8BE-2633378BDC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086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CA9-1F6A-40CC-AB08-894DB7E95319}" type="datetimeFigureOut">
              <a:rPr kumimoji="1" lang="ja-JP" altLang="en-US" smtClean="0"/>
              <a:t>2019/7/18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7BEF-AD11-47E0-B8BE-2633378BDC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285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CA9-1F6A-40CC-AB08-894DB7E95319}" type="datetimeFigureOut">
              <a:rPr kumimoji="1" lang="ja-JP" altLang="en-US" smtClean="0"/>
              <a:t>2019/7/18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7BEF-AD11-47E0-B8BE-2633378BDC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373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CA9-1F6A-40CC-AB08-894DB7E95319}" type="datetimeFigureOut">
              <a:rPr kumimoji="1" lang="ja-JP" altLang="en-US" smtClean="0"/>
              <a:t>2019/7/18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7BEF-AD11-47E0-B8BE-2633378BDC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10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A9CA9-1F6A-40CC-AB08-894DB7E95319}" type="datetimeFigureOut">
              <a:rPr kumimoji="1" lang="ja-JP" altLang="en-US" smtClean="0"/>
              <a:t>2019/7/18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97BEF-AD11-47E0-B8BE-2633378BDC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210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819" y="5869401"/>
            <a:ext cx="1886601" cy="1886601"/>
          </a:xfrm>
          <a:prstGeom prst="rect">
            <a:avLst/>
          </a:prstGeom>
        </p:spPr>
      </p:pic>
      <p:sp>
        <p:nvSpPr>
          <p:cNvPr id="32" name="雲形吹き出し 31"/>
          <p:cNvSpPr/>
          <p:nvPr/>
        </p:nvSpPr>
        <p:spPr>
          <a:xfrm rot="406729">
            <a:off x="4311336" y="4134726"/>
            <a:ext cx="2021335" cy="1194816"/>
          </a:xfrm>
          <a:prstGeom prst="cloudCallout">
            <a:avLst>
              <a:gd name="adj1" fmla="val -50955"/>
              <a:gd name="adj2" fmla="val 108183"/>
            </a:avLst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雲 25"/>
          <p:cNvSpPr/>
          <p:nvPr/>
        </p:nvSpPr>
        <p:spPr>
          <a:xfrm rot="406729">
            <a:off x="-867346" y="1334435"/>
            <a:ext cx="8504514" cy="430027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91441" y="289240"/>
            <a:ext cx="6660000" cy="1708497"/>
          </a:xfrm>
          <a:prstGeom prst="roundRect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かながわ服薬フォローアップ</a:t>
            </a:r>
            <a:endParaRPr kumimoji="1" lang="en-US" altLang="ja-JP" sz="3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プロジェクト！！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1888" y="1420796"/>
            <a:ext cx="6113414" cy="783193"/>
          </a:xfrm>
          <a:prstGeom prst="round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次の通院や来局日までの間に、皆様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の正しい服薬を</a:t>
            </a:r>
            <a:endParaRPr kumimoji="1" lang="en-US" altLang="ja-JP" sz="2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薬局</a:t>
            </a:r>
            <a:r>
              <a:rPr lang="ja-JP" altLang="en-US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</a:t>
            </a:r>
            <a:r>
              <a:rPr lang="ja-JP" altLang="en-US" sz="2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薬剤師が</a:t>
            </a:r>
            <a:r>
              <a:rPr lang="ja-JP" altLang="en-US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支援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します</a:t>
            </a:r>
            <a:endParaRPr kumimoji="1" lang="en-US" altLang="ja-JP" sz="20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0460" y="7845462"/>
            <a:ext cx="6150158" cy="1758613"/>
          </a:xfrm>
          <a:prstGeom prst="frame">
            <a:avLst>
              <a:gd name="adj1" fmla="val 9727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薬剤師の専門的な視点で、皆様の治療や副作用の状況をチェックして、必要なアドバイスをしたり、医師に情報提供したりすることで、より安心してお薬を使っていただけます</a:t>
            </a:r>
            <a:r>
              <a:rPr lang="ja-JP" altLang="en-US" dirty="0" smtClean="0">
                <a:solidFill>
                  <a:schemeClr val="tx1"/>
                </a:solidFill>
              </a:rPr>
              <a:t>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297" y="4073246"/>
            <a:ext cx="1260000" cy="126000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470" y="3647218"/>
            <a:ext cx="1260000" cy="1260000"/>
          </a:xfrm>
          <a:prstGeom prst="rect">
            <a:avLst/>
          </a:prstGeom>
        </p:spPr>
      </p:pic>
      <p:sp>
        <p:nvSpPr>
          <p:cNvPr id="16" name="円形吹き出し 15"/>
          <p:cNvSpPr/>
          <p:nvPr/>
        </p:nvSpPr>
        <p:spPr>
          <a:xfrm>
            <a:off x="5062907" y="2433884"/>
            <a:ext cx="1669006" cy="958272"/>
          </a:xfrm>
          <a:prstGeom prst="wedgeEllipseCallout">
            <a:avLst>
              <a:gd name="adj1" fmla="val 6984"/>
              <a:gd name="adj2" fmla="val 73058"/>
            </a:avLst>
          </a:prstGeom>
          <a:solidFill>
            <a:schemeClr val="bg1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正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しく</a:t>
            </a:r>
            <a:endParaRPr kumimoji="1"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使えているかな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？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9" name="円形吹き出し 18"/>
          <p:cNvSpPr/>
          <p:nvPr/>
        </p:nvSpPr>
        <p:spPr>
          <a:xfrm>
            <a:off x="3782255" y="3360729"/>
            <a:ext cx="1669006" cy="628022"/>
          </a:xfrm>
          <a:prstGeom prst="wedgeEllipseCallout">
            <a:avLst>
              <a:gd name="adj1" fmla="val -25346"/>
              <a:gd name="adj2" fmla="val 62726"/>
            </a:avLst>
          </a:prstGeom>
          <a:solidFill>
            <a:schemeClr val="bg1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副作用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？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0" name="円形吹き出し 19"/>
          <p:cNvSpPr/>
          <p:nvPr/>
        </p:nvSpPr>
        <p:spPr>
          <a:xfrm>
            <a:off x="85344" y="2404206"/>
            <a:ext cx="2227167" cy="995436"/>
          </a:xfrm>
          <a:prstGeom prst="wedgeEllipseCallout">
            <a:avLst>
              <a:gd name="adj1" fmla="val -4418"/>
              <a:gd name="adj2" fmla="val 81535"/>
            </a:avLst>
          </a:prstGeom>
          <a:solidFill>
            <a:schemeClr val="bg1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新しい薬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が</a:t>
            </a:r>
            <a:endParaRPr kumimoji="1"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出た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けど</a:t>
            </a:r>
            <a:endParaRPr kumimoji="1"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大丈夫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かな？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3" name="円形吹き出し 22"/>
          <p:cNvSpPr/>
          <p:nvPr/>
        </p:nvSpPr>
        <p:spPr>
          <a:xfrm>
            <a:off x="2502078" y="2395845"/>
            <a:ext cx="2376437" cy="944353"/>
          </a:xfrm>
          <a:prstGeom prst="wedgeEllipseCallout">
            <a:avLst>
              <a:gd name="adj1" fmla="val -28437"/>
              <a:gd name="adj2" fmla="val 69248"/>
            </a:avLst>
          </a:prstGeom>
          <a:solidFill>
            <a:schemeClr val="bg1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薬の効果がでているのかな？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2" y="3746575"/>
            <a:ext cx="1260000" cy="1260000"/>
          </a:xfrm>
          <a:prstGeom prst="rect">
            <a:avLst/>
          </a:prstGeom>
        </p:spPr>
      </p:pic>
      <p:sp>
        <p:nvSpPr>
          <p:cNvPr id="28" name="フローチャート: 代替処理 27"/>
          <p:cNvSpPr/>
          <p:nvPr/>
        </p:nvSpPr>
        <p:spPr>
          <a:xfrm>
            <a:off x="4486657" y="5784646"/>
            <a:ext cx="2285999" cy="900000"/>
          </a:xfrm>
          <a:prstGeom prst="flowChartAlternateProcess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薬剤師が</a:t>
            </a:r>
            <a:r>
              <a:rPr kumimoji="1"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患者様に</a:t>
            </a:r>
            <a:r>
              <a:rPr kumimoji="1"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応じた</a:t>
            </a:r>
            <a:r>
              <a:rPr kumimoji="1"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方法（</a:t>
            </a:r>
            <a:r>
              <a:rPr kumimoji="1"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電話、</a:t>
            </a:r>
            <a:r>
              <a:rPr kumimoji="1"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メール等</a:t>
            </a:r>
            <a:r>
              <a:rPr kumimoji="1"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）で状況を確認します</a:t>
            </a:r>
            <a:endParaRPr kumimoji="1" lang="ja-JP" altLang="en-US" sz="1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486657" y="6798490"/>
            <a:ext cx="2141753" cy="900000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rtlCol="0" anchor="ctr"/>
          <a:lstStyle/>
          <a:p>
            <a:pPr algn="ctr"/>
            <a:r>
              <a:rPr kumimoji="1"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もちろん薬局に</a:t>
            </a:r>
            <a:endParaRPr kumimoji="1" lang="en-US" altLang="ja-JP" sz="14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お越しいただいて</a:t>
            </a:r>
            <a:r>
              <a:rPr kumimoji="1"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も</a:t>
            </a:r>
            <a:endParaRPr kumimoji="1" lang="en-US" altLang="ja-JP" sz="14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大丈夫</a:t>
            </a:r>
            <a:r>
              <a:rPr kumimoji="1" lang="ja-JP" altLang="en-US" sz="1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です</a:t>
            </a:r>
            <a:endParaRPr kumimoji="1" lang="ja-JP" altLang="en-US" sz="1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647" y="3479175"/>
            <a:ext cx="1260000" cy="1260000"/>
          </a:xfrm>
          <a:prstGeom prst="rect">
            <a:avLst/>
          </a:prstGeom>
        </p:spPr>
      </p:pic>
      <p:sp>
        <p:nvSpPr>
          <p:cNvPr id="9" name="角丸四角形吹き出し 8"/>
          <p:cNvSpPr/>
          <p:nvPr/>
        </p:nvSpPr>
        <p:spPr>
          <a:xfrm>
            <a:off x="96947" y="5227282"/>
            <a:ext cx="2743121" cy="1108119"/>
          </a:xfrm>
          <a:prstGeom prst="wedgeRoundRectCallout">
            <a:avLst>
              <a:gd name="adj1" fmla="val 56297"/>
              <a:gd name="adj2" fmla="val 44934"/>
              <a:gd name="adj3" fmla="val 16667"/>
            </a:avLst>
          </a:prstGeom>
          <a:solidFill>
            <a:schemeClr val="bg1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お薬に関する不安は</a:t>
            </a:r>
            <a:endParaRPr kumimoji="1" lang="en-US" altLang="ja-JP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ありませんか？</a:t>
            </a:r>
            <a:endParaRPr kumimoji="1" lang="en-US" altLang="ja-JP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薬剤師</a:t>
            </a:r>
            <a:r>
              <a:rPr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</a:t>
            </a:r>
            <a:r>
              <a:rPr lang="ja-JP" altLang="en-US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支援します！</a:t>
            </a:r>
            <a:endParaRPr kumimoji="1" lang="ja-JP" altLang="en-US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31" name="Picture 2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737"/>
          <a:stretch>
            <a:fillRect/>
          </a:stretch>
        </p:blipFill>
        <p:spPr bwMode="auto">
          <a:xfrm>
            <a:off x="129512" y="330422"/>
            <a:ext cx="661046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正方形/長方形 12"/>
          <p:cNvSpPr/>
          <p:nvPr/>
        </p:nvSpPr>
        <p:spPr>
          <a:xfrm>
            <a:off x="85344" y="6400172"/>
            <a:ext cx="2416734" cy="113448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薬局名：</a:t>
            </a:r>
            <a:endParaRPr lang="en-US" altLang="ja-JP" sz="16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16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薬剤師名：　</a:t>
            </a:r>
            <a:endParaRPr kumimoji="1" lang="ja-JP" altLang="en-US" sz="16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469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575</TotalTime>
  <Words>92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HGS創英角ﾎﾟｯﾌﾟ体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nakamura</cp:lastModifiedBy>
  <cp:revision>42</cp:revision>
  <cp:lastPrinted>2019-07-18T10:39:44Z</cp:lastPrinted>
  <dcterms:created xsi:type="dcterms:W3CDTF">2019-06-06T11:31:14Z</dcterms:created>
  <dcterms:modified xsi:type="dcterms:W3CDTF">2019-07-18T11:52:43Z</dcterms:modified>
</cp:coreProperties>
</file>